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9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8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7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5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4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3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2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1" algn="l" defTabSz="9142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80" autoAdjust="0"/>
  </p:normalViewPr>
  <p:slideViewPr>
    <p:cSldViewPr>
      <p:cViewPr varScale="1">
        <p:scale>
          <a:sx n="73" d="100"/>
          <a:sy n="73" d="100"/>
        </p:scale>
        <p:origin x="-954" y="-10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1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1" y="274642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274642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4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4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2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8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5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3" indent="0">
              <a:buNone/>
              <a:defRPr sz="1600" b="1"/>
            </a:lvl7pPr>
            <a:lvl8pPr marL="3199972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9" indent="0">
              <a:buNone/>
              <a:defRPr sz="2000" b="1"/>
            </a:lvl2pPr>
            <a:lvl3pPr marL="914278" indent="0">
              <a:buNone/>
              <a:defRPr sz="1800" b="1"/>
            </a:lvl3pPr>
            <a:lvl4pPr marL="1371417" indent="0">
              <a:buNone/>
              <a:defRPr sz="1600" b="1"/>
            </a:lvl4pPr>
            <a:lvl5pPr marL="1828555" indent="0">
              <a:buNone/>
              <a:defRPr sz="1600" b="1"/>
            </a:lvl5pPr>
            <a:lvl6pPr marL="2285694" indent="0">
              <a:buNone/>
              <a:defRPr sz="1600" b="1"/>
            </a:lvl6pPr>
            <a:lvl7pPr marL="2742833" indent="0">
              <a:buNone/>
              <a:defRPr sz="1600" b="1"/>
            </a:lvl7pPr>
            <a:lvl8pPr marL="3199972" indent="0">
              <a:buNone/>
              <a:defRPr sz="1600" b="1"/>
            </a:lvl8pPr>
            <a:lvl9pPr marL="3657111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4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8" indent="0">
              <a:buNone/>
              <a:defRPr sz="1000"/>
            </a:lvl3pPr>
            <a:lvl4pPr marL="1371417" indent="0">
              <a:buNone/>
              <a:defRPr sz="900"/>
            </a:lvl4pPr>
            <a:lvl5pPr marL="1828555" indent="0">
              <a:buNone/>
              <a:defRPr sz="900"/>
            </a:lvl5pPr>
            <a:lvl6pPr marL="2285694" indent="0">
              <a:buNone/>
              <a:defRPr sz="900"/>
            </a:lvl6pPr>
            <a:lvl7pPr marL="2742833" indent="0">
              <a:buNone/>
              <a:defRPr sz="900"/>
            </a:lvl7pPr>
            <a:lvl8pPr marL="3199972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8" indent="0">
              <a:buNone/>
              <a:defRPr sz="2400"/>
            </a:lvl3pPr>
            <a:lvl4pPr marL="1371417" indent="0">
              <a:buNone/>
              <a:defRPr sz="2000"/>
            </a:lvl4pPr>
            <a:lvl5pPr marL="1828555" indent="0">
              <a:buNone/>
              <a:defRPr sz="2000"/>
            </a:lvl5pPr>
            <a:lvl6pPr marL="2285694" indent="0">
              <a:buNone/>
              <a:defRPr sz="2000"/>
            </a:lvl6pPr>
            <a:lvl7pPr marL="2742833" indent="0">
              <a:buNone/>
              <a:defRPr sz="2000"/>
            </a:lvl7pPr>
            <a:lvl8pPr marL="3199972" indent="0">
              <a:buNone/>
              <a:defRPr sz="2000"/>
            </a:lvl8pPr>
            <a:lvl9pPr marL="3657111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39" indent="0">
              <a:buNone/>
              <a:defRPr sz="1200"/>
            </a:lvl2pPr>
            <a:lvl3pPr marL="914278" indent="0">
              <a:buNone/>
              <a:defRPr sz="1000"/>
            </a:lvl3pPr>
            <a:lvl4pPr marL="1371417" indent="0">
              <a:buNone/>
              <a:defRPr sz="900"/>
            </a:lvl4pPr>
            <a:lvl5pPr marL="1828555" indent="0">
              <a:buNone/>
              <a:defRPr sz="900"/>
            </a:lvl5pPr>
            <a:lvl6pPr marL="2285694" indent="0">
              <a:buNone/>
              <a:defRPr sz="900"/>
            </a:lvl6pPr>
            <a:lvl7pPr marL="2742833" indent="0">
              <a:buNone/>
              <a:defRPr sz="900"/>
            </a:lvl7pPr>
            <a:lvl8pPr marL="3199972" indent="0">
              <a:buNone/>
              <a:defRPr sz="900"/>
            </a:lvl8pPr>
            <a:lvl9pPr marL="3657111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600201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EAD7-E9F6-4541-9C24-BDB3B265A7D8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6655-0319-41DF-ACDA-9D574344217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9142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1" indent="-285712" algn="l" defTabSz="9142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8" indent="-228570" algn="l" defTabSz="9142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6" indent="-228570" algn="l" defTabSz="9142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5" indent="-228570" algn="l" defTabSz="9142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4" indent="-228570" algn="l" defTabSz="9142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3" indent="-228570" algn="l" defTabSz="9142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2" indent="-228570" algn="l" defTabSz="9142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1" indent="-228570" algn="l" defTabSz="9142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8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7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5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4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3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2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1" algn="l" defTabSz="9142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uxograma: Terminação 11"/>
          <p:cNvSpPr/>
          <p:nvPr/>
        </p:nvSpPr>
        <p:spPr>
          <a:xfrm>
            <a:off x="214283" y="0"/>
            <a:ext cx="1285884" cy="500067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dirty="0" smtClean="0"/>
              <a:t>Calibração</a:t>
            </a:r>
            <a:endParaRPr lang="pt-BR" dirty="0"/>
          </a:p>
        </p:txBody>
      </p:sp>
      <p:cxnSp>
        <p:nvCxnSpPr>
          <p:cNvPr id="14" name="Conector de seta reta 13"/>
          <p:cNvCxnSpPr/>
          <p:nvPr/>
        </p:nvCxnSpPr>
        <p:spPr>
          <a:xfrm rot="5400000">
            <a:off x="464317" y="750076"/>
            <a:ext cx="500860" cy="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uxograma: Terminação 15"/>
          <p:cNvSpPr/>
          <p:nvPr/>
        </p:nvSpPr>
        <p:spPr>
          <a:xfrm>
            <a:off x="4" y="1071545"/>
            <a:ext cx="1785951" cy="785819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Massa de cada </a:t>
            </a:r>
            <a:r>
              <a:rPr lang="pt-BR" sz="1400" dirty="0" err="1"/>
              <a:t>picnômetro</a:t>
            </a:r>
            <a:r>
              <a:rPr lang="pt-BR" sz="1400" dirty="0"/>
              <a:t> vazio com a tampa (</a:t>
            </a:r>
            <a:r>
              <a:rPr lang="pt-BR" sz="1400" dirty="0" err="1"/>
              <a:t>m</a:t>
            </a:r>
            <a:r>
              <a:rPr lang="pt-BR" sz="1200" dirty="0" err="1"/>
              <a:t>p</a:t>
            </a:r>
            <a:r>
              <a:rPr lang="pt-BR" sz="1400" dirty="0"/>
              <a:t>)</a:t>
            </a:r>
          </a:p>
        </p:txBody>
      </p:sp>
      <p:cxnSp>
        <p:nvCxnSpPr>
          <p:cNvPr id="18" name="Conector de seta reta 17"/>
          <p:cNvCxnSpPr/>
          <p:nvPr/>
        </p:nvCxnSpPr>
        <p:spPr>
          <a:xfrm rot="5400000">
            <a:off x="715143" y="1999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Fluxograma: Terminação 18"/>
          <p:cNvSpPr/>
          <p:nvPr/>
        </p:nvSpPr>
        <p:spPr>
          <a:xfrm>
            <a:off x="0" y="2214555"/>
            <a:ext cx="1714512" cy="642943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Encher os </a:t>
            </a:r>
            <a:r>
              <a:rPr lang="pt-BR" sz="1400" dirty="0" err="1"/>
              <a:t>picnômetros</a:t>
            </a:r>
            <a:r>
              <a:rPr lang="pt-BR" sz="1400" dirty="0"/>
              <a:t> com água.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642913" y="571483"/>
            <a:ext cx="928695" cy="27698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pt-BR" sz="1200" dirty="0"/>
              <a:t>Determinar</a:t>
            </a:r>
          </a:p>
        </p:txBody>
      </p:sp>
      <p:cxnSp>
        <p:nvCxnSpPr>
          <p:cNvPr id="22" name="Conector de seta reta 21"/>
          <p:cNvCxnSpPr>
            <a:stCxn id="19" idx="2"/>
          </p:cNvCxnSpPr>
          <p:nvPr/>
        </p:nvCxnSpPr>
        <p:spPr>
          <a:xfrm rot="5400000">
            <a:off x="607224" y="3107530"/>
            <a:ext cx="50006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785787" y="2857501"/>
            <a:ext cx="1000132" cy="46165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pt-BR" sz="1200" dirty="0"/>
              <a:t>Anotar a temperatura</a:t>
            </a:r>
          </a:p>
        </p:txBody>
      </p:sp>
      <p:sp>
        <p:nvSpPr>
          <p:cNvPr id="24" name="Fluxograma: Terminação 23"/>
          <p:cNvSpPr/>
          <p:nvPr/>
        </p:nvSpPr>
        <p:spPr>
          <a:xfrm>
            <a:off x="2" y="3429002"/>
            <a:ext cx="1928827" cy="642943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300" dirty="0"/>
              <a:t>Determinar a massa de cada </a:t>
            </a:r>
            <a:r>
              <a:rPr lang="pt-BR" sz="1300" dirty="0" err="1"/>
              <a:t>picnômetro</a:t>
            </a:r>
            <a:r>
              <a:rPr lang="pt-BR" sz="1300" dirty="0"/>
              <a:t> cheio com água  m</a:t>
            </a:r>
            <a:r>
              <a:rPr lang="pt-BR" sz="1200" dirty="0"/>
              <a:t>(p+a)</a:t>
            </a:r>
          </a:p>
        </p:txBody>
      </p:sp>
      <p:cxnSp>
        <p:nvCxnSpPr>
          <p:cNvPr id="26" name="Conector de seta reta 25"/>
          <p:cNvCxnSpPr/>
          <p:nvPr/>
        </p:nvCxnSpPr>
        <p:spPr>
          <a:xfrm rot="5400000">
            <a:off x="822302" y="4249745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Fluxograma: Terminação 26"/>
          <p:cNvSpPr/>
          <p:nvPr/>
        </p:nvSpPr>
        <p:spPr>
          <a:xfrm>
            <a:off x="142847" y="4500570"/>
            <a:ext cx="1928827" cy="642943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Achar a densidade da água em função da temperatura</a:t>
            </a:r>
          </a:p>
        </p:txBody>
      </p:sp>
      <p:cxnSp>
        <p:nvCxnSpPr>
          <p:cNvPr id="29" name="Conector de seta reta 28"/>
          <p:cNvCxnSpPr/>
          <p:nvPr/>
        </p:nvCxnSpPr>
        <p:spPr>
          <a:xfrm rot="5400000">
            <a:off x="822302" y="5321314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luxograma: Terminação 29"/>
          <p:cNvSpPr/>
          <p:nvPr/>
        </p:nvSpPr>
        <p:spPr>
          <a:xfrm>
            <a:off x="214285" y="5572141"/>
            <a:ext cx="1785951" cy="500067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Calcule o volume do </a:t>
            </a:r>
            <a:r>
              <a:rPr lang="pt-BR" sz="1400" dirty="0" err="1"/>
              <a:t>picnômetro</a:t>
            </a:r>
            <a:endParaRPr lang="pt-BR" sz="1400" dirty="0"/>
          </a:p>
        </p:txBody>
      </p:sp>
      <p:cxnSp>
        <p:nvCxnSpPr>
          <p:cNvPr id="32" name="Conector de seta reta 31"/>
          <p:cNvCxnSpPr>
            <a:stCxn id="30" idx="3"/>
          </p:cNvCxnSpPr>
          <p:nvPr/>
        </p:nvCxnSpPr>
        <p:spPr>
          <a:xfrm flipV="1">
            <a:off x="2000236" y="5786458"/>
            <a:ext cx="357191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Fluxograma: Terminação 37"/>
          <p:cNvSpPr/>
          <p:nvPr/>
        </p:nvSpPr>
        <p:spPr>
          <a:xfrm>
            <a:off x="2357424" y="5572140"/>
            <a:ext cx="1428760" cy="857256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Preparar amostra de solução água-etanol</a:t>
            </a:r>
          </a:p>
        </p:txBody>
      </p:sp>
      <p:sp>
        <p:nvSpPr>
          <p:cNvPr id="41" name="Fluxograma: Terminação 40"/>
          <p:cNvSpPr/>
          <p:nvPr/>
        </p:nvSpPr>
        <p:spPr>
          <a:xfrm>
            <a:off x="4214812" y="5715017"/>
            <a:ext cx="1643075" cy="642943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Encher o </a:t>
            </a:r>
            <a:r>
              <a:rPr lang="pt-BR" sz="1400" dirty="0" err="1"/>
              <a:t>picnômetro</a:t>
            </a:r>
            <a:r>
              <a:rPr lang="pt-BR" sz="1400" dirty="0"/>
              <a:t> com a amostra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5857885" y="6072208"/>
            <a:ext cx="1143008" cy="49243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pt-BR" sz="1300" dirty="0"/>
              <a:t>Anotar a temperatura</a:t>
            </a:r>
          </a:p>
        </p:txBody>
      </p:sp>
      <p:sp>
        <p:nvSpPr>
          <p:cNvPr id="52" name="Fluxograma: Terminação 51"/>
          <p:cNvSpPr/>
          <p:nvPr/>
        </p:nvSpPr>
        <p:spPr>
          <a:xfrm>
            <a:off x="6786580" y="5786455"/>
            <a:ext cx="1928827" cy="714380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Determinar a massa do </a:t>
            </a:r>
            <a:r>
              <a:rPr lang="pt-BR" sz="1400" dirty="0" err="1"/>
              <a:t>picnômetro</a:t>
            </a:r>
            <a:r>
              <a:rPr lang="pt-BR" sz="1400" dirty="0"/>
              <a:t> cheio com a amostra</a:t>
            </a:r>
          </a:p>
        </p:txBody>
      </p:sp>
      <p:cxnSp>
        <p:nvCxnSpPr>
          <p:cNvPr id="54" name="Conector de seta reta 53"/>
          <p:cNvCxnSpPr>
            <a:stCxn id="38" idx="3"/>
          </p:cNvCxnSpPr>
          <p:nvPr/>
        </p:nvCxnSpPr>
        <p:spPr>
          <a:xfrm>
            <a:off x="3786184" y="6000771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stCxn id="41" idx="3"/>
          </p:cNvCxnSpPr>
          <p:nvPr/>
        </p:nvCxnSpPr>
        <p:spPr>
          <a:xfrm>
            <a:off x="5857884" y="6036490"/>
            <a:ext cx="85725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>
            <a:stCxn id="52" idx="0"/>
          </p:cNvCxnSpPr>
          <p:nvPr/>
        </p:nvCxnSpPr>
        <p:spPr>
          <a:xfrm rot="5400000" flipH="1" flipV="1">
            <a:off x="7625976" y="5625721"/>
            <a:ext cx="285753" cy="35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Fluxograma: Terminação 60"/>
          <p:cNvSpPr/>
          <p:nvPr/>
        </p:nvSpPr>
        <p:spPr>
          <a:xfrm>
            <a:off x="7000892" y="4929198"/>
            <a:ext cx="1714512" cy="571504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Achar a densidade da amostra</a:t>
            </a:r>
          </a:p>
        </p:txBody>
      </p:sp>
      <p:cxnSp>
        <p:nvCxnSpPr>
          <p:cNvPr id="63" name="Conector de seta reta 62"/>
          <p:cNvCxnSpPr>
            <a:stCxn id="61" idx="0"/>
          </p:cNvCxnSpPr>
          <p:nvPr/>
        </p:nvCxnSpPr>
        <p:spPr>
          <a:xfrm rot="5400000" flipH="1" flipV="1">
            <a:off x="7679554" y="4750604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Fluxograma: Terminação 63"/>
          <p:cNvSpPr/>
          <p:nvPr/>
        </p:nvSpPr>
        <p:spPr>
          <a:xfrm>
            <a:off x="6715140" y="3786190"/>
            <a:ext cx="2428860" cy="785819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pt-BR" sz="1400" dirty="0"/>
              <a:t>Achar o volume molar da solução e sua fração molar.</a:t>
            </a:r>
          </a:p>
        </p:txBody>
      </p:sp>
      <p:pic>
        <p:nvPicPr>
          <p:cNvPr id="74" name="Imagem 73" descr="Sem títul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23" y="3"/>
            <a:ext cx="3982111" cy="2665131"/>
          </a:xfrm>
          <a:prstGeom prst="rect">
            <a:avLst/>
          </a:prstGeom>
        </p:spPr>
      </p:pic>
      <p:pic>
        <p:nvPicPr>
          <p:cNvPr id="75" name="Imagem 74" descr="Sem títul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2714623"/>
            <a:ext cx="4046064" cy="2700000"/>
          </a:xfrm>
          <a:prstGeom prst="rect">
            <a:avLst/>
          </a:prstGeom>
        </p:spPr>
      </p:pic>
      <p:sp>
        <p:nvSpPr>
          <p:cNvPr id="78" name="CaixaDeTexto 77"/>
          <p:cNvSpPr txBox="1"/>
          <p:nvPr/>
        </p:nvSpPr>
        <p:spPr>
          <a:xfrm>
            <a:off x="5857884" y="0"/>
            <a:ext cx="3286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Gráfico volume molar por fração molar </a:t>
            </a:r>
            <a:r>
              <a:rPr lang="pt-BR" sz="1200" b="1" dirty="0" smtClean="0"/>
              <a:t>da água</a:t>
            </a:r>
            <a:endParaRPr lang="pt-B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715008" y="214290"/>
          <a:ext cx="3575050" cy="2841625"/>
        </p:xfrm>
        <a:graphic>
          <a:graphicData uri="http://schemas.openxmlformats.org/presentationml/2006/ole">
            <p:oleObj spid="_x0000_s1027" name="Graph" r:id="rId5" imgW="3575520" imgH="2841120" progId="Origin50.Graph">
              <p:embed/>
            </p:oleObj>
          </a:graphicData>
        </a:graphic>
      </p:graphicFrame>
      <p:sp>
        <p:nvSpPr>
          <p:cNvPr id="81" name="CaixaDeTexto 80"/>
          <p:cNvSpPr txBox="1"/>
          <p:nvPr/>
        </p:nvSpPr>
        <p:spPr>
          <a:xfrm>
            <a:off x="6215074" y="2928934"/>
            <a:ext cx="29289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/>
              <a:t>Conclusão: </a:t>
            </a:r>
            <a:r>
              <a:rPr lang="pt-BR" sz="1100" dirty="0" smtClean="0"/>
              <a:t>Os </a:t>
            </a:r>
            <a:r>
              <a:rPr lang="pt-BR" sz="1100" dirty="0"/>
              <a:t>resultados obtidos foram satisfatórios, concluiu-se </a:t>
            </a:r>
            <a:r>
              <a:rPr lang="pt-BR" sz="1100" dirty="0" smtClean="0"/>
              <a:t>que </a:t>
            </a:r>
            <a:r>
              <a:rPr lang="pt-BR" sz="1100" dirty="0"/>
              <a:t>o volume parcial molar da solução aumenta a medida que se aumenta a fração </a:t>
            </a:r>
            <a:r>
              <a:rPr lang="pt-BR" sz="1100" dirty="0" smtClean="0"/>
              <a:t>molar da </a:t>
            </a:r>
            <a:r>
              <a:rPr lang="pt-BR" sz="1100" dirty="0"/>
              <a:t>substância de menor densidade.</a:t>
            </a:r>
          </a:p>
        </p:txBody>
      </p:sp>
      <p:sp>
        <p:nvSpPr>
          <p:cNvPr id="83" name="CaixaDeTexto 82"/>
          <p:cNvSpPr txBox="1"/>
          <p:nvPr/>
        </p:nvSpPr>
        <p:spPr>
          <a:xfrm>
            <a:off x="0" y="6500834"/>
            <a:ext cx="685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Físico-Química Exp. II ; </a:t>
            </a:r>
            <a:r>
              <a:rPr lang="pt-BR" b="1" dirty="0" err="1" smtClean="0"/>
              <a:t>Allane</a:t>
            </a:r>
            <a:r>
              <a:rPr lang="pt-BR" b="1" dirty="0" smtClean="0"/>
              <a:t> C. C. Rodrigues, Gabriel D. Branquinho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141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Origin Graph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17</cp:revision>
  <dcterms:created xsi:type="dcterms:W3CDTF">2016-03-17T21:19:57Z</dcterms:created>
  <dcterms:modified xsi:type="dcterms:W3CDTF">2016-03-17T23:15:29Z</dcterms:modified>
</cp:coreProperties>
</file>